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2" autoAdjust="0"/>
    <p:restoredTop sz="94660"/>
  </p:normalViewPr>
  <p:slideViewPr>
    <p:cSldViewPr snapToGrid="0">
      <p:cViewPr varScale="1">
        <p:scale>
          <a:sx n="73" d="100"/>
          <a:sy n="73" d="100"/>
        </p:scale>
        <p:origin x="79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9585F-8B10-452D-ADC6-25CE23E23E4E}" type="datetimeFigureOut">
              <a:rPr lang="en-US" smtClean="0"/>
              <a:t>03/25/2025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F8825-0FA9-46DF-8D9C-5CB90DC22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75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82413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30EDE-5A69-4E77-9547-9367DFC0420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377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D221-9F5C-470D-A52C-2D0DC43F36CB}" type="datetimeFigureOut">
              <a:rPr lang="en-US" smtClean="0"/>
              <a:t>03/25/2025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0D1-4991-4D14-B406-66494D35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689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D221-9F5C-470D-A52C-2D0DC43F36CB}" type="datetimeFigureOut">
              <a:rPr lang="en-US" smtClean="0"/>
              <a:t>03/25/2025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0D1-4991-4D14-B406-66494D35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38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D221-9F5C-470D-A52C-2D0DC43F36CB}" type="datetimeFigureOut">
              <a:rPr lang="en-US" smtClean="0"/>
              <a:t>03/25/2025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0D1-4991-4D14-B406-66494D35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24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D221-9F5C-470D-A52C-2D0DC43F36CB}" type="datetimeFigureOut">
              <a:rPr lang="en-US" smtClean="0"/>
              <a:t>03/25/2025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0D1-4991-4D14-B406-66494D35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318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D221-9F5C-470D-A52C-2D0DC43F36CB}" type="datetimeFigureOut">
              <a:rPr lang="en-US" smtClean="0"/>
              <a:t>03/25/2025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0D1-4991-4D14-B406-66494D35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576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D221-9F5C-470D-A52C-2D0DC43F36CB}" type="datetimeFigureOut">
              <a:rPr lang="en-US" smtClean="0"/>
              <a:t>03/25/2025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0D1-4991-4D14-B406-66494D35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561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D221-9F5C-470D-A52C-2D0DC43F36CB}" type="datetimeFigureOut">
              <a:rPr lang="en-US" smtClean="0"/>
              <a:t>03/25/2025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0D1-4991-4D14-B406-66494D35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15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D221-9F5C-470D-A52C-2D0DC43F36CB}" type="datetimeFigureOut">
              <a:rPr lang="en-US" smtClean="0"/>
              <a:t>03/25/2025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0D1-4991-4D14-B406-66494D35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1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D221-9F5C-470D-A52C-2D0DC43F36CB}" type="datetimeFigureOut">
              <a:rPr lang="en-US" smtClean="0"/>
              <a:t>03/25/2025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0D1-4991-4D14-B406-66494D35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2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D221-9F5C-470D-A52C-2D0DC43F36CB}" type="datetimeFigureOut">
              <a:rPr lang="en-US" smtClean="0"/>
              <a:t>03/25/2025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0D1-4991-4D14-B406-66494D35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343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D221-9F5C-470D-A52C-2D0DC43F36CB}" type="datetimeFigureOut">
              <a:rPr lang="en-US" smtClean="0"/>
              <a:t>03/25/2025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00D1-4991-4D14-B406-66494D35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70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>
                <a:solidFill>
                  <a:schemeClr val="bg1"/>
                </a:solidFill>
              </a:rPr>
              <a:t>2024 </a:t>
            </a:r>
            <a:r>
              <a:rPr lang="en-US" altLang="zh-TW" sz="1600" dirty="0">
                <a:solidFill>
                  <a:schemeClr val="bg1"/>
                </a:solidFill>
              </a:rPr>
              <a:t>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205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7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7D221-9F5C-470D-A52C-2D0DC43F36CB}" type="datetimeFigureOut">
              <a:rPr lang="en-US" smtClean="0"/>
              <a:t>03/25/2025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800D1-4991-4D14-B406-66494D35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34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D46-A272-423B-808F-4017AAFA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68" y="1876829"/>
            <a:ext cx="8203474" cy="2293324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BFX AT-100 U801_RTL8211F-CG material issue report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BC894-5714-4072-8623-D28C81787F44}"/>
              </a:ext>
            </a:extLst>
          </p:cNvPr>
          <p:cNvSpPr txBox="1"/>
          <p:nvPr/>
        </p:nvSpPr>
        <p:spPr>
          <a:xfrm>
            <a:off x="422031" y="4872718"/>
            <a:ext cx="3329353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by: PE – JUSTIN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Date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2025/03/25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245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019888" y="58084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TEAM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C50EF1C-8C29-4929-B2AC-E5CA3E8C1F9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07492" y="980727"/>
          <a:ext cx="10577016" cy="4696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8508">
                  <a:extLst>
                    <a:ext uri="{9D8B030D-6E8A-4147-A177-3AD203B41FA5}">
                      <a16:colId xmlns:a16="http://schemas.microsoft.com/office/drawing/2014/main" val="2033088988"/>
                    </a:ext>
                  </a:extLst>
                </a:gridCol>
                <a:gridCol w="5288508">
                  <a:extLst>
                    <a:ext uri="{9D8B030D-6E8A-4147-A177-3AD203B41FA5}">
                      <a16:colId xmlns:a16="http://schemas.microsoft.com/office/drawing/2014/main" val="443924126"/>
                    </a:ext>
                  </a:extLst>
                </a:gridCol>
              </a:tblGrid>
              <a:tr h="4696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</a:t>
                      </a:r>
                      <a:r>
                        <a:rPr lang="en-US" sz="2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OTT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325604"/>
                  </a:ext>
                </a:extLst>
              </a:tr>
              <a:tr h="4227067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 Leader: Jack Han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 Leader: Mark</a:t>
                      </a: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Toney </a:t>
                      </a:r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TE: Allan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ME:</a:t>
                      </a:r>
                      <a:r>
                        <a:rPr lang="en-US" sz="2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Wen-tai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PE: Michael </a:t>
                      </a:r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Ruan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2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Justin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Ken/ Rachel</a:t>
                      </a: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PM: </a:t>
                      </a:r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Roisy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SH Son</a:t>
                      </a:r>
                      <a:b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687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585504" y="694352"/>
          <a:ext cx="11132458" cy="4372947"/>
        </p:xfrm>
        <a:graphic>
          <a:graphicData uri="http://schemas.openxmlformats.org/drawingml/2006/table">
            <a:tbl>
              <a:tblPr/>
              <a:tblGrid>
                <a:gridCol w="1625600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06858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580399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(5W1H)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5555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2024-Dec-04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5555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SH Son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5555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side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8333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return 1pc DOA T99X171.00 </a:t>
                      </a:r>
                      <a:r>
                        <a:rPr kumimoji="0" lang="en-US" altLang="zh-CN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 boot issue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1059222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U801_RTL8211F-CG 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(MPM: RTL8211F-CG, P/N 002.02152.005, DC: O15, Vendor: REALTEK) component.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833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1pcs DOA: can’t 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Boot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8728" y="5211182"/>
            <a:ext cx="10926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cs typeface="Arial" panose="020B0604020202020204" pitchFamily="34" charset="0"/>
              </a:rPr>
              <a:t>On 04-Dec, 2024, T99X171.00 model, ALT customer return 1pcs DOA issue: No boot issue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cs typeface="Arial" panose="020B0604020202020204" pitchFamily="34" charset="0"/>
              </a:rPr>
              <a:t>S/N range : </a:t>
            </a:r>
            <a:r>
              <a:rPr lang="en-US" dirty="0">
                <a:cs typeface="Arial" panose="020B0604020202020204" pitchFamily="34" charset="0"/>
              </a:rPr>
              <a:t>2149688001202404231426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cs typeface="Arial" panose="020B0604020202020204" pitchFamily="34" charset="0"/>
              </a:rPr>
              <a:t>Defect rate</a:t>
            </a:r>
            <a:r>
              <a:rPr lang="en-US" dirty="0">
                <a:cs typeface="Arial" panose="020B0604020202020204" pitchFamily="34" charset="0"/>
              </a:rPr>
              <a:t>: 0.25% (1/388 pcs)</a:t>
            </a:r>
          </a:p>
        </p:txBody>
      </p:sp>
    </p:spTree>
    <p:extLst>
      <p:ext uri="{BB962C8B-B14F-4D97-AF65-F5344CB8AC3E}">
        <p14:creationId xmlns:p14="http://schemas.microsoft.com/office/powerpoint/2010/main" val="1881236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2578" y="132899"/>
            <a:ext cx="3141181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DOA analysis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04250" y="5594795"/>
            <a:ext cx="11684449" cy="857540"/>
          </a:xfrm>
          <a:prstGeom prst="wedgeRoundRectCallou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board no boot with out impedance normal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578" y="1143421"/>
            <a:ext cx="51016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Symptom: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boot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Sorting analysis: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Visual check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 found out abnormal.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Measurement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No found out abnormal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709" y="681756"/>
            <a:ext cx="3990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fail symptom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7490" y="709636"/>
            <a:ext cx="3914239" cy="183497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46701" y="2559193"/>
            <a:ext cx="199581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Boot Up Fail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1204250" y="2964206"/>
          <a:ext cx="7924284" cy="2564130"/>
        </p:xfrm>
        <a:graphic>
          <a:graphicData uri="http://schemas.openxmlformats.org/drawingml/2006/table">
            <a:tbl>
              <a:tblPr/>
              <a:tblGrid>
                <a:gridCol w="1700254">
                  <a:extLst>
                    <a:ext uri="{9D8B030D-6E8A-4147-A177-3AD203B41FA5}">
                      <a16:colId xmlns:a16="http://schemas.microsoft.com/office/drawing/2014/main" val="892428202"/>
                    </a:ext>
                  </a:extLst>
                </a:gridCol>
                <a:gridCol w="1967384">
                  <a:extLst>
                    <a:ext uri="{9D8B030D-6E8A-4147-A177-3AD203B41FA5}">
                      <a16:colId xmlns:a16="http://schemas.microsoft.com/office/drawing/2014/main" val="1332656201"/>
                    </a:ext>
                  </a:extLst>
                </a:gridCol>
                <a:gridCol w="1406106">
                  <a:extLst>
                    <a:ext uri="{9D8B030D-6E8A-4147-A177-3AD203B41FA5}">
                      <a16:colId xmlns:a16="http://schemas.microsoft.com/office/drawing/2014/main" val="2487971332"/>
                    </a:ext>
                  </a:extLst>
                </a:gridCol>
                <a:gridCol w="797657">
                  <a:extLst>
                    <a:ext uri="{9D8B030D-6E8A-4147-A177-3AD203B41FA5}">
                      <a16:colId xmlns:a16="http://schemas.microsoft.com/office/drawing/2014/main" val="541343746"/>
                    </a:ext>
                  </a:extLst>
                </a:gridCol>
                <a:gridCol w="1294272">
                  <a:extLst>
                    <a:ext uri="{9D8B030D-6E8A-4147-A177-3AD203B41FA5}">
                      <a16:colId xmlns:a16="http://schemas.microsoft.com/office/drawing/2014/main" val="2621520281"/>
                    </a:ext>
                  </a:extLst>
                </a:gridCol>
                <a:gridCol w="758611">
                  <a:extLst>
                    <a:ext uri="{9D8B030D-6E8A-4147-A177-3AD203B41FA5}">
                      <a16:colId xmlns:a16="http://schemas.microsoft.com/office/drawing/2014/main" val="746347309"/>
                    </a:ext>
                  </a:extLst>
                </a:gridCol>
              </a:tblGrid>
              <a:tr h="22503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&amp; VF voltage </a:t>
                      </a:r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37693"/>
                  </a:ext>
                </a:extLst>
              </a:tr>
              <a:tr h="2436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#NG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360135"/>
                  </a:ext>
                </a:extLst>
              </a:tr>
              <a:tr h="2250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94138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3.260K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0.504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3.123K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27435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135.9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640859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P2V5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21.61K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0.392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16.35K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360664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19.59K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19.59K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48588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23.14K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22.8K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58852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66.1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0.075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60713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35.5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0.037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890024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0.299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1.886K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0.283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071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8842338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par>
              <p:cTn id="3"/>
            </p:par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766979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Production History Data Checking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8838" y="2826579"/>
            <a:ext cx="26874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Dot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Level data (FATP 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838" y="907894"/>
            <a:ext cx="234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Level data (SMT)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08836" y="1439145"/>
          <a:ext cx="11013320" cy="1155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7950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1471153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1460196">
                  <a:extLst>
                    <a:ext uri="{9D8B030D-6E8A-4147-A177-3AD203B41FA5}">
                      <a16:colId xmlns:a16="http://schemas.microsoft.com/office/drawing/2014/main" val="340847428"/>
                    </a:ext>
                  </a:extLst>
                </a:gridCol>
                <a:gridCol w="1493041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1516262">
                  <a:extLst>
                    <a:ext uri="{9D8B030D-6E8A-4147-A177-3AD203B41FA5}">
                      <a16:colId xmlns:a16="http://schemas.microsoft.com/office/drawing/2014/main" val="3056838208"/>
                    </a:ext>
                  </a:extLst>
                </a:gridCol>
                <a:gridCol w="1627359">
                  <a:extLst>
                    <a:ext uri="{9D8B030D-6E8A-4147-A177-3AD203B41FA5}">
                      <a16:colId xmlns:a16="http://schemas.microsoft.com/office/drawing/2014/main" val="2801135612"/>
                    </a:ext>
                  </a:extLst>
                </a:gridCol>
                <a:gridCol w="1627359">
                  <a:extLst>
                    <a:ext uri="{9D8B030D-6E8A-4147-A177-3AD203B41FA5}">
                      <a16:colId xmlns:a16="http://schemas.microsoft.com/office/drawing/2014/main" val="194131362"/>
                    </a:ext>
                  </a:extLst>
                </a:gridCol>
              </a:tblGrid>
              <a:tr h="4097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40971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Y0R0Z56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SMTLOADING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TURNPCB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AOI_2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PCB_STOCKIN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33607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24/07/04 10:16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24/07/05 5:12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24/07/05 7:30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24/07/05 8:05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24/07/05 8:17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24/07/09 12:50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608837" y="3222882"/>
          <a:ext cx="11013319" cy="18950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0301">
                  <a:extLst>
                    <a:ext uri="{9D8B030D-6E8A-4147-A177-3AD203B41FA5}">
                      <a16:colId xmlns:a16="http://schemas.microsoft.com/office/drawing/2014/main" val="2004904958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2812330865"/>
                    </a:ext>
                  </a:extLst>
                </a:gridCol>
                <a:gridCol w="1576585">
                  <a:extLst>
                    <a:ext uri="{9D8B030D-6E8A-4147-A177-3AD203B41FA5}">
                      <a16:colId xmlns:a16="http://schemas.microsoft.com/office/drawing/2014/main" val="2862351682"/>
                    </a:ext>
                  </a:extLst>
                </a:gridCol>
                <a:gridCol w="1604775">
                  <a:extLst>
                    <a:ext uri="{9D8B030D-6E8A-4147-A177-3AD203B41FA5}">
                      <a16:colId xmlns:a16="http://schemas.microsoft.com/office/drawing/2014/main" val="2758601917"/>
                    </a:ext>
                  </a:extLst>
                </a:gridCol>
                <a:gridCol w="1516359">
                  <a:extLst>
                    <a:ext uri="{9D8B030D-6E8A-4147-A177-3AD203B41FA5}">
                      <a16:colId xmlns:a16="http://schemas.microsoft.com/office/drawing/2014/main" val="297050172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4162181979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3061608070"/>
                    </a:ext>
                  </a:extLst>
                </a:gridCol>
              </a:tblGrid>
              <a:tr h="50449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S/N range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76244"/>
                  </a:ext>
                </a:extLst>
              </a:tr>
              <a:tr h="3106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2149688001202404231426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UK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FT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FT1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708224"/>
                  </a:ext>
                </a:extLst>
              </a:tr>
              <a:tr h="388551">
                <a:tc vMerge="1">
                  <a:txBody>
                    <a:bodyPr/>
                    <a:lstStyle/>
                    <a:p>
                      <a:pPr algn="ctr" rtl="0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2:22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2:28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2:37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2:58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3:19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3:25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592922"/>
                  </a:ext>
                </a:extLst>
              </a:tr>
              <a:tr h="6912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logs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  <a:r>
                        <a:rPr lang="en-US" sz="11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test haven’t logs test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38091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8836" y="5254699"/>
            <a:ext cx="10773263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has PASSED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normally SMT and </a:t>
            </a:r>
            <a:r>
              <a:rPr lang="en-US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FATP.</a:t>
            </a:r>
            <a:br>
              <a:rPr lang="en-US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Shipping date: 2024/07/15 16:17:18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/>
          </p:nvPr>
        </p:nvGraphicFramePr>
        <p:xfrm>
          <a:off x="5803265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03265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/>
          </p:nvPr>
        </p:nvGraphicFramePr>
        <p:xfrm>
          <a:off x="4263977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" name="Document" showAsIcon="1" r:id="rId5" imgW="914400" imgH="771480" progId="Word.Document.8">
                  <p:embed/>
                </p:oleObj>
              </mc:Choice>
              <mc:Fallback>
                <p:oleObj name="Document" showAsIcon="1" r:id="rId5" imgW="914400" imgH="771480" progId="Word.Document.8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63977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7342553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" name="Document" showAsIcon="1" r:id="rId7" imgW="914400" imgH="771480" progId="Word.Document.8">
                  <p:embed/>
                </p:oleObj>
              </mc:Choice>
              <mc:Fallback>
                <p:oleObj name="Document" showAsIcon="1" r:id="rId7" imgW="914400" imgH="771480" progId="Word.Document.8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42553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8881841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9" name="Document" showAsIcon="1" r:id="rId9" imgW="914400" imgH="771480" progId="Word.Document.8">
                  <p:embed/>
                </p:oleObj>
              </mc:Choice>
              <mc:Fallback>
                <p:oleObj name="Document" showAsIcon="1" r:id="rId9" imgW="914400" imgH="771480" progId="Word.Document.8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881841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10421127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" name="Document" showAsIcon="1" r:id="rId11" imgW="914400" imgH="771480" progId="Word.Document.8">
                  <p:embed/>
                </p:oleObj>
              </mc:Choice>
              <mc:Fallback>
                <p:oleObj name="Document" showAsIcon="1" r:id="rId11" imgW="914400" imgH="771480" progId="Word.Document.8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421127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9580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Re-Test at FATP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5759AFE-A3FE-4EDE-A003-446B51093B1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22916" y="1253797"/>
          <a:ext cx="10974140" cy="1899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6381">
                  <a:extLst>
                    <a:ext uri="{9D8B030D-6E8A-4147-A177-3AD203B41FA5}">
                      <a16:colId xmlns:a16="http://schemas.microsoft.com/office/drawing/2014/main" val="2504930898"/>
                    </a:ext>
                  </a:extLst>
                </a:gridCol>
                <a:gridCol w="963458">
                  <a:extLst>
                    <a:ext uri="{9D8B030D-6E8A-4147-A177-3AD203B41FA5}">
                      <a16:colId xmlns:a16="http://schemas.microsoft.com/office/drawing/2014/main" val="2363316775"/>
                    </a:ext>
                  </a:extLst>
                </a:gridCol>
                <a:gridCol w="2953351">
                  <a:extLst>
                    <a:ext uri="{9D8B030D-6E8A-4147-A177-3AD203B41FA5}">
                      <a16:colId xmlns:a16="http://schemas.microsoft.com/office/drawing/2014/main" val="4141819167"/>
                    </a:ext>
                  </a:extLst>
                </a:gridCol>
                <a:gridCol w="1200190">
                  <a:extLst>
                    <a:ext uri="{9D8B030D-6E8A-4147-A177-3AD203B41FA5}">
                      <a16:colId xmlns:a16="http://schemas.microsoft.com/office/drawing/2014/main" val="2097434198"/>
                    </a:ext>
                  </a:extLst>
                </a:gridCol>
                <a:gridCol w="1200190">
                  <a:extLst>
                    <a:ext uri="{9D8B030D-6E8A-4147-A177-3AD203B41FA5}">
                      <a16:colId xmlns:a16="http://schemas.microsoft.com/office/drawing/2014/main" val="3029914818"/>
                    </a:ext>
                  </a:extLst>
                </a:gridCol>
                <a:gridCol w="1200190">
                  <a:extLst>
                    <a:ext uri="{9D8B030D-6E8A-4147-A177-3AD203B41FA5}">
                      <a16:colId xmlns:a16="http://schemas.microsoft.com/office/drawing/2014/main" val="3618854084"/>
                    </a:ext>
                  </a:extLst>
                </a:gridCol>
                <a:gridCol w="1200190">
                  <a:extLst>
                    <a:ext uri="{9D8B030D-6E8A-4147-A177-3AD203B41FA5}">
                      <a16:colId xmlns:a16="http://schemas.microsoft.com/office/drawing/2014/main" val="331513366"/>
                    </a:ext>
                  </a:extLst>
                </a:gridCol>
                <a:gridCol w="1200190">
                  <a:extLst>
                    <a:ext uri="{9D8B030D-6E8A-4147-A177-3AD203B41FA5}">
                      <a16:colId xmlns:a16="http://schemas.microsoft.com/office/drawing/2014/main" val="1820015064"/>
                    </a:ext>
                  </a:extLst>
                </a:gridCol>
              </a:tblGrid>
              <a:tr h="6673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719430"/>
                  </a:ext>
                </a:extLst>
              </a:tr>
              <a:tr h="1231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noProof="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FAIL</a:t>
                      </a:r>
                      <a:r>
                        <a:rPr lang="en-US" sz="1600" b="0" i="0" u="none" strike="noStrike" kern="1200" baseline="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(PRODUCT CAN NOT PING)</a:t>
                      </a:r>
                      <a:endParaRPr lang="en-US" sz="1600" b="0" i="0" u="none" strike="noStrike" kern="1200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noProof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FAIL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FAIL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721153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572997F3-27D2-44A3-A93D-42BDCF05E9E5}"/>
              </a:ext>
            </a:extLst>
          </p:cNvPr>
          <p:cNvSpPr txBox="1"/>
          <p:nvPr/>
        </p:nvSpPr>
        <p:spPr>
          <a:xfrm>
            <a:off x="568840" y="3753269"/>
            <a:ext cx="11028216" cy="1420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sz="20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Re-download </a:t>
            </a: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FW, NG board can boot normal</a:t>
            </a:r>
            <a:b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Re-test FT </a:t>
            </a:r>
            <a:r>
              <a:rPr lang="en-US" sz="2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NG board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 ping 192.168.100.25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2997F3-27D2-44A3-A93D-42BDCF05E9E5}"/>
              </a:ext>
            </a:extLst>
          </p:cNvPr>
          <p:cNvSpPr txBox="1"/>
          <p:nvPr/>
        </p:nvSpPr>
        <p:spPr>
          <a:xfrm>
            <a:off x="737216" y="653633"/>
            <a:ext cx="113956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Re-Test UK and FATP </a:t>
            </a:r>
            <a:r>
              <a:rPr lang="en-US" sz="22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 verify result:</a:t>
            </a:r>
            <a:r>
              <a:rPr lang="en-US" sz="22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87333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ping Analysis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2997F3-27D2-44A3-A93D-42BDCF05E9E5}"/>
              </a:ext>
            </a:extLst>
          </p:cNvPr>
          <p:cNvSpPr txBox="1"/>
          <p:nvPr/>
        </p:nvSpPr>
        <p:spPr>
          <a:xfrm>
            <a:off x="1050327" y="5708656"/>
            <a:ext cx="11103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b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(MPM: RTL8211F-CG, P/N 002.02152.005, DC: O15, Vendor: REALTEK) have pin 34 LED/CFG_LDO1 and pin 35: CLKOUT voltage abnormal.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7330" y="762056"/>
            <a:ext cx="5163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RTL8211F-CG IC (IC ping) result: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5382504" y="1116364"/>
          <a:ext cx="2754373" cy="4466824"/>
        </p:xfrm>
        <a:graphic>
          <a:graphicData uri="http://schemas.openxmlformats.org/drawingml/2006/table">
            <a:tbl>
              <a:tblPr/>
              <a:tblGrid>
                <a:gridCol w="339725">
                  <a:extLst>
                    <a:ext uri="{9D8B030D-6E8A-4147-A177-3AD203B41FA5}">
                      <a16:colId xmlns:a16="http://schemas.microsoft.com/office/drawing/2014/main" val="313896663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3234845194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287546055"/>
                    </a:ext>
                  </a:extLst>
                </a:gridCol>
                <a:gridCol w="819211">
                  <a:extLst>
                    <a:ext uri="{9D8B030D-6E8A-4147-A177-3AD203B41FA5}">
                      <a16:colId xmlns:a16="http://schemas.microsoft.com/office/drawing/2014/main" val="3291496557"/>
                    </a:ext>
                  </a:extLst>
                </a:gridCol>
              </a:tblGrid>
              <a:tr h="315899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Voltage(V)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006923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#NG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813678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203175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711993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0.997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882262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415912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22582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185127"/>
                  </a:ext>
                </a:extLst>
              </a:tr>
              <a:tr h="2835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27559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0.997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506017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136377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473833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3.340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711204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PHYRSTB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3.331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219643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916952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1.792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911623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476865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6971101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076348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061658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TXCLT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682743"/>
                  </a:ext>
                </a:extLst>
              </a:tr>
              <a:tr h="1933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0.901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68192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8199043" y="1116364"/>
          <a:ext cx="3460767" cy="4466820"/>
        </p:xfrm>
        <a:graphic>
          <a:graphicData uri="http://schemas.openxmlformats.org/drawingml/2006/table">
            <a:tbl>
              <a:tblPr/>
              <a:tblGrid>
                <a:gridCol w="339725">
                  <a:extLst>
                    <a:ext uri="{9D8B030D-6E8A-4147-A177-3AD203B41FA5}">
                      <a16:colId xmlns:a16="http://schemas.microsoft.com/office/drawing/2014/main" val="549537033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7235866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4045098205"/>
                    </a:ext>
                  </a:extLst>
                </a:gridCol>
                <a:gridCol w="746142">
                  <a:extLst>
                    <a:ext uri="{9D8B030D-6E8A-4147-A177-3AD203B41FA5}">
                      <a16:colId xmlns:a16="http://schemas.microsoft.com/office/drawing/2014/main" val="2712482641"/>
                    </a:ext>
                  </a:extLst>
                </a:gridCol>
              </a:tblGrid>
              <a:tr h="322407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Voltage(V)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702359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425348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0.997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740575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RXD3/PHYAD0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0.007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859353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RXD2/PLLOFF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0.007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458995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RXD1/TXDLY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0.007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187398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RXD0/RXDLY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970277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RXCTL/PHYAD2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225738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RXC/PHYAD1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0.893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743766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DVDD_RG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1.974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552581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3.340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317319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REG_OUT/LDO_OUT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923613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INTB/PMEB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0.033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779851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LED0/CFG_EXT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562288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LED1/CFG_LDO0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947844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LED2/CFG_LDO1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4183362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CLKOUT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356782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0.843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480815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XTAL_OUT/EXT_CLK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0.841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83067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0.996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065231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RSET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0.619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255935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3.340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42833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30" y="1116364"/>
            <a:ext cx="4275619" cy="387011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197942" y="5046235"/>
            <a:ext cx="3634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 RTL8211F-CG schematic</a:t>
            </a:r>
          </a:p>
        </p:txBody>
      </p:sp>
      <p:sp>
        <p:nvSpPr>
          <p:cNvPr id="7" name="Rectangle 6"/>
          <p:cNvSpPr/>
          <p:nvPr/>
        </p:nvSpPr>
        <p:spPr>
          <a:xfrm>
            <a:off x="2657475" y="3890963"/>
            <a:ext cx="90488" cy="319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17581" y="1938338"/>
            <a:ext cx="849631" cy="1238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72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6293" y="83752"/>
            <a:ext cx="817723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U801_RTL8211F-CG analysis</a:t>
            </a:r>
            <a:endParaRPr lang="en-US" altLang="en-US" sz="3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3431D8-B25D-4F4B-9CEA-0852B95E092C}"/>
              </a:ext>
            </a:extLst>
          </p:cNvPr>
          <p:cNvSpPr/>
          <p:nvPr/>
        </p:nvSpPr>
        <p:spPr>
          <a:xfrm>
            <a:off x="300927" y="673627"/>
            <a:ext cx="100078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impedance: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NG U801 to measure impedance result as table below: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526184"/>
              </p:ext>
            </p:extLst>
          </p:nvPr>
        </p:nvGraphicFramePr>
        <p:xfrm>
          <a:off x="3574136" y="1254120"/>
          <a:ext cx="4065018" cy="4444572"/>
        </p:xfrm>
        <a:graphic>
          <a:graphicData uri="http://schemas.openxmlformats.org/drawingml/2006/table">
            <a:tbl>
              <a:tblPr/>
              <a:tblGrid>
                <a:gridCol w="528270">
                  <a:extLst>
                    <a:ext uri="{9D8B030D-6E8A-4147-A177-3AD203B41FA5}">
                      <a16:colId xmlns:a16="http://schemas.microsoft.com/office/drawing/2014/main" val="313896663"/>
                    </a:ext>
                  </a:extLst>
                </a:gridCol>
                <a:gridCol w="1550420">
                  <a:extLst>
                    <a:ext uri="{9D8B030D-6E8A-4147-A177-3AD203B41FA5}">
                      <a16:colId xmlns:a16="http://schemas.microsoft.com/office/drawing/2014/main" val="3234845194"/>
                    </a:ext>
                  </a:extLst>
                </a:gridCol>
                <a:gridCol w="1087921">
                  <a:extLst>
                    <a:ext uri="{9D8B030D-6E8A-4147-A177-3AD203B41FA5}">
                      <a16:colId xmlns:a16="http://schemas.microsoft.com/office/drawing/2014/main" val="287546055"/>
                    </a:ext>
                  </a:extLst>
                </a:gridCol>
                <a:gridCol w="898407">
                  <a:extLst>
                    <a:ext uri="{9D8B030D-6E8A-4147-A177-3AD203B41FA5}">
                      <a16:colId xmlns:a16="http://schemas.microsoft.com/office/drawing/2014/main" val="3291496557"/>
                    </a:ext>
                  </a:extLst>
                </a:gridCol>
              </a:tblGrid>
              <a:tr h="320802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Impedance measure (Ohm)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00692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#NG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81367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1.586M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1.623M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20317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1.584M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1.623M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71199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18.28K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19.94K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88226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1.583M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1.621M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41591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1.583M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2258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1.708M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18512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1.709M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27559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18.26K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19.89K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50601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1,707M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13637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1.709M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47383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124.7K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122.6K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711204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PHYRSTB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21964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91695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91162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2.595M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2.633M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47686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697110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2.636M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07634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2.586M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2.636M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06165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TXCLT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2.594M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2.632M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68274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2.591M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2.637M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6819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81700"/>
              </p:ext>
            </p:extLst>
          </p:nvPr>
        </p:nvGraphicFramePr>
        <p:xfrm>
          <a:off x="7822922" y="1256103"/>
          <a:ext cx="4191594" cy="4440607"/>
        </p:xfrm>
        <a:graphic>
          <a:graphicData uri="http://schemas.openxmlformats.org/drawingml/2006/table">
            <a:tbl>
              <a:tblPr/>
              <a:tblGrid>
                <a:gridCol w="687183">
                  <a:extLst>
                    <a:ext uri="{9D8B030D-6E8A-4147-A177-3AD203B41FA5}">
                      <a16:colId xmlns:a16="http://schemas.microsoft.com/office/drawing/2014/main" val="549537033"/>
                    </a:ext>
                  </a:extLst>
                </a:gridCol>
                <a:gridCol w="1727862">
                  <a:extLst>
                    <a:ext uri="{9D8B030D-6E8A-4147-A177-3AD203B41FA5}">
                      <a16:colId xmlns:a16="http://schemas.microsoft.com/office/drawing/2014/main" val="207235866"/>
                    </a:ext>
                  </a:extLst>
                </a:gridCol>
                <a:gridCol w="927463">
                  <a:extLst>
                    <a:ext uri="{9D8B030D-6E8A-4147-A177-3AD203B41FA5}">
                      <a16:colId xmlns:a16="http://schemas.microsoft.com/office/drawing/2014/main" val="4045098205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2712482641"/>
                    </a:ext>
                  </a:extLst>
                </a:gridCol>
              </a:tblGrid>
              <a:tr h="320802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Impedance measure (Ohm)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702359"/>
                  </a:ext>
                </a:extLst>
              </a:tr>
              <a:tr h="1923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42534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2.029K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2.535K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74057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RXD3/PHYAD0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2.393M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85935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RXD2/PLLOFF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2.451M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45899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RXD1/TXDLY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2.404M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2.434M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18739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RXD0/RXDLY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2.409M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2.447M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97027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RXCTL/PHYAD2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2.425M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22573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RXC/PHYAD1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2.392M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2.436M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743766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DVDD_RG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216.8K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219.2K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55258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184.3K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184.2K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317319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REG_OUT/LDO_OUT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1.275M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1.340M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92361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INTB/PMEB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77985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LED0/CFG_EXT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2.540M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56228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LED1/CFG_LDO0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2.539M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947844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LED2/CFG_LDO1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2.493M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98.16k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418336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CLKOUT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2.454M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122.6k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35678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2.515M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2.566M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48081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XTAL_OUT/EXT_CLK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2.908M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2.971M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8306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83.1K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99.1K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06523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RSET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2.515M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2.562M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25593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124.6K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123.8K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42833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76293" y="5698001"/>
            <a:ext cx="1136934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(MPM: RTL8211F-CG, P/N 002.02152.005, DC: O15, Vendor: REALTEK)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pin 34 LED/CFG_LDO1 and pin 35: CLKOUT low 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 abnormal.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34405" y="4286250"/>
            <a:ext cx="4411238" cy="439147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27" y="1668577"/>
            <a:ext cx="3173793" cy="309265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6030" y="4935180"/>
            <a:ext cx="316869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datasheet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3860" y="3055619"/>
            <a:ext cx="1203960" cy="297181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72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Component verification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73682B-98DE-4E32-BB98-E59FE74B1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703263"/>
            <a:ext cx="81534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18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Swap U801 verification between NG and OK material: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DB5029B-A612-4461-B9D5-71E91C24C0D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77330" y="1419782"/>
          <a:ext cx="10284156" cy="3208291"/>
        </p:xfrm>
        <a:graphic>
          <a:graphicData uri="http://schemas.openxmlformats.org/drawingml/2006/table">
            <a:tbl>
              <a:tblPr/>
              <a:tblGrid>
                <a:gridCol w="5588898">
                  <a:extLst>
                    <a:ext uri="{9D8B030D-6E8A-4147-A177-3AD203B41FA5}">
                      <a16:colId xmlns:a16="http://schemas.microsoft.com/office/drawing/2014/main" val="3141295728"/>
                    </a:ext>
                  </a:extLst>
                </a:gridCol>
                <a:gridCol w="4695258">
                  <a:extLst>
                    <a:ext uri="{9D8B030D-6E8A-4147-A177-3AD203B41FA5}">
                      <a16:colId xmlns:a16="http://schemas.microsoft.com/office/drawing/2014/main" val="325518950"/>
                    </a:ext>
                  </a:extLst>
                </a:gridCol>
              </a:tblGrid>
              <a:tr h="58099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Board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</a:t>
                      </a:r>
                    </a:p>
                    <a:p>
                      <a:pPr marL="27432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6002" marR="6002" marT="60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Ping 192.168.100.25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result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7511384"/>
                  </a:ext>
                </a:extLst>
              </a:tr>
              <a:tr h="6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board + OK U801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249848"/>
                  </a:ext>
                </a:extLst>
              </a:tr>
              <a:tr h="656825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 board + NG U801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Download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UK OK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not Ping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468222"/>
                  </a:ext>
                </a:extLst>
              </a:tr>
              <a:tr h="656825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 board + NG U801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Download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UK OK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not Ping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787317"/>
                  </a:ext>
                </a:extLst>
              </a:tr>
              <a:tr h="656825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 board + OK U801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54859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978930" y="4628071"/>
            <a:ext cx="1093729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This issue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U801_RTL8211F-CG (MPM: RTL8211F-CG, P/N 002.02152.005, DC: O15, Vendor: REALTEK) component no work issue</a:t>
            </a:r>
          </a:p>
        </p:txBody>
      </p:sp>
    </p:spTree>
    <p:extLst>
      <p:ext uri="{BB962C8B-B14F-4D97-AF65-F5344CB8AC3E}">
        <p14:creationId xmlns:p14="http://schemas.microsoft.com/office/powerpoint/2010/main" val="4127512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inspection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583478"/>
              </p:ext>
            </p:extLst>
          </p:nvPr>
        </p:nvGraphicFramePr>
        <p:xfrm>
          <a:off x="910262" y="2018938"/>
          <a:ext cx="10408920" cy="2701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9640">
                  <a:extLst>
                    <a:ext uri="{9D8B030D-6E8A-4147-A177-3AD203B41FA5}">
                      <a16:colId xmlns:a16="http://schemas.microsoft.com/office/drawing/2014/main" val="2129205792"/>
                    </a:ext>
                  </a:extLst>
                </a:gridCol>
                <a:gridCol w="3469640">
                  <a:extLst>
                    <a:ext uri="{9D8B030D-6E8A-4147-A177-3AD203B41FA5}">
                      <a16:colId xmlns:a16="http://schemas.microsoft.com/office/drawing/2014/main" val="4028128018"/>
                    </a:ext>
                  </a:extLst>
                </a:gridCol>
                <a:gridCol w="3469640">
                  <a:extLst>
                    <a:ext uri="{9D8B030D-6E8A-4147-A177-3AD203B41FA5}">
                      <a16:colId xmlns:a16="http://schemas.microsoft.com/office/drawing/2014/main" val="1228739462"/>
                    </a:ext>
                  </a:extLst>
                </a:gridCol>
              </a:tblGrid>
              <a:tr h="726041"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382979"/>
                  </a:ext>
                </a:extLst>
              </a:tr>
              <a:tr h="197560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#2149688001202404231426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530307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877330" y="2032000"/>
            <a:ext cx="3510520" cy="5767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973682B-98DE-4E32-BB98-E59FE74B1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407" y="881151"/>
            <a:ext cx="10798629" cy="87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18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Take picture of </a:t>
            </a:r>
            <a:r>
              <a:rPr lang="pt-BR" sz="18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(MPM: RTL8211F-CG, P/N 002.02152.005, DC: O15, Vendor: REALTEK)</a:t>
            </a:r>
            <a:r>
              <a:rPr lang="en-US" altLang="zh-CN" sz="18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330" y="2278221"/>
            <a:ext cx="1045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#NG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5786" y="1997039"/>
            <a:ext cx="1045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73682B-98DE-4E32-BB98-E59FE74B1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330" y="5001764"/>
            <a:ext cx="10798629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Summary 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- Visual inspection </a:t>
            </a:r>
            <a:r>
              <a:rPr lang="en-US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</a:t>
            </a: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U801_RTL8211F-CG (MPM: RTL8211F-CG, P/N 002.02152.005, DC: O15, Vendor: REALTEK) No found abnormality </a:t>
            </a:r>
          </a:p>
        </p:txBody>
      </p:sp>
      <p:pic>
        <p:nvPicPr>
          <p:cNvPr id="2050" name="Picture 2" descr="C:\Users\V3200084\AppData\Local\SuperNotes\jena.hy.tao@mail.foxconn.com\mid\30513E08-C234-4FD5-9967-FFA8F0919F4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2" t="17734" r="5138" b="14364"/>
          <a:stretch/>
        </p:blipFill>
        <p:spPr bwMode="auto">
          <a:xfrm>
            <a:off x="7867290" y="2755901"/>
            <a:ext cx="3451892" cy="196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V3200084\AppData\Local\SuperNotes\jena.hy.tao@mail.foxconn.com\mid\616ACAE5-8BCB-48EA-A37C-05278A09370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56"/>
          <a:stretch/>
        </p:blipFill>
        <p:spPr bwMode="auto">
          <a:xfrm rot="10800000">
            <a:off x="4387850" y="2755902"/>
            <a:ext cx="3479440" cy="195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623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455" y="671180"/>
            <a:ext cx="118872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Product can’t boot up by can’t sync with U801_RTL8211F-CG IC at customer image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 ping issue can cover </a:t>
            </a:r>
            <a:r>
              <a:rPr lang="pt-BR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100% by FATP</a:t>
            </a:r>
          </a:p>
          <a:p>
            <a:pPr marL="285750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This issue follow U801_RTL8211F-CG (MPM: RTL8211F-CG, P/N 002.02152.005, DC: O15, Vendor: REALTEK) component no work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Action:</a:t>
            </a:r>
            <a:endParaRPr lang="en-US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Check U801_RTL8211F-CG defect rate: PN: 002.02152.005, DC: O15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q’ty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50610pcs, Used: 50610pcs, Remaining: 0pcs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DOA: 1/ 50610~ 18DPPM</a:t>
            </a:r>
          </a:p>
          <a:p>
            <a:pPr marL="57150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send FA report and NG component to SQE co-work with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REALTEK vendor further FA report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 Owner: SQE. Naomi. Due date: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2025/01/16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Result: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REALTEK vendor have sent FA report for NG material  No found abnormal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Factory keep tracking this issue 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9EA2C5FF-36C1-493E-AF13-C313C03CE4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9235454"/>
              </p:ext>
            </p:extLst>
          </p:nvPr>
        </p:nvGraphicFramePr>
        <p:xfrm>
          <a:off x="9288141" y="5979372"/>
          <a:ext cx="2655665" cy="414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Packager Shell Object" showAsIcon="1" r:id="rId3" imgW="3295629" imgH="514290" progId="Package">
                  <p:embed/>
                </p:oleObj>
              </mc:Choice>
              <mc:Fallback>
                <p:oleObj name="Packager Shell Object" showAsIcon="1" r:id="rId3" imgW="3295629" imgH="51429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88141" y="5979372"/>
                        <a:ext cx="2655665" cy="414468"/>
                      </a:xfrm>
                      <a:prstGeom prst="rect">
                        <a:avLst/>
                      </a:prstGeom>
                      <a:ln>
                        <a:solidFill>
                          <a:srgbClr val="92D05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24487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1142</Words>
  <Application>Microsoft Office PowerPoint</Application>
  <PresentationFormat>Widescreen</PresentationFormat>
  <Paragraphs>547</Paragraphs>
  <Slides>11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5" baseType="lpstr">
      <vt:lpstr>等线</vt:lpstr>
      <vt:lpstr>Microsoft JhengHei</vt:lpstr>
      <vt:lpstr>Microsoft JhengHei</vt:lpstr>
      <vt:lpstr>Microsoft YaHei</vt:lpstr>
      <vt:lpstr>Microsoft YaHei</vt:lpstr>
      <vt:lpstr>新細明體</vt:lpstr>
      <vt:lpstr>SimSun</vt:lpstr>
      <vt:lpstr>Arial</vt:lpstr>
      <vt:lpstr>Calibri</vt:lpstr>
      <vt:lpstr>Calibri Light</vt:lpstr>
      <vt:lpstr>Wingdings</vt:lpstr>
      <vt:lpstr>Office Theme</vt:lpstr>
      <vt:lpstr>Document</vt:lpstr>
      <vt:lpstr>Packager Shell Object</vt:lpstr>
      <vt:lpstr>BFX AT-100 U801_RTL8211F-CG material issue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BFX AT-100 U801_RTL8211F-CG material issue report</dc:title>
  <dc:creator>吳輝午</dc:creator>
  <cp:lastModifiedBy>阮氏姮</cp:lastModifiedBy>
  <cp:revision>19</cp:revision>
  <dcterms:created xsi:type="dcterms:W3CDTF">2024-12-24T06:57:18Z</dcterms:created>
  <dcterms:modified xsi:type="dcterms:W3CDTF">2025-03-25T03:29:46Z</dcterms:modified>
</cp:coreProperties>
</file>